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 Black"/>
      <p:bold r:id="rId27"/>
      <p:boldItalic r:id="rId28"/>
    </p:embeddedFont>
    <p:embeddedFont>
      <p:font typeface="Libre Franklin"/>
      <p:regular r:id="rId29"/>
      <p:bold r:id="rId30"/>
      <p:italic r:id="rId31"/>
      <p:boldItalic r:id="rId32"/>
    </p:embeddedFont>
    <p:embeddedFont>
      <p:font typeface="Roboto"/>
      <p:regular r:id="rId33"/>
      <p:bold r:id="rId34"/>
      <p:italic r:id="rId35"/>
      <p:boldItalic r:id="rId36"/>
    </p:embeddedFont>
    <p:embeddedFont>
      <p:font typeface="Roboto Medium"/>
      <p:regular r:id="rId37"/>
      <p:bold r:id="rId38"/>
      <p:italic r:id="rId39"/>
      <p:boldItalic r:id="rId40"/>
    </p:embeddedFont>
    <p:embeddedFont>
      <p:font typeface="Poppins"/>
      <p:regular r:id="rId41"/>
      <p:bold r:id="rId42"/>
      <p:italic r:id="rId43"/>
      <p:boldItalic r:id="rId44"/>
    </p:embeddedFont>
    <p:embeddedFont>
      <p:font typeface="Montserrat"/>
      <p:regular r:id="rId45"/>
      <p:bold r:id="rId46"/>
      <p:italic r:id="rId47"/>
      <p:boldItalic r:id="rId48"/>
    </p:embeddedFont>
    <p:embeddedFont>
      <p:font typeface="Poppins Medium"/>
      <p:regular r:id="rId49"/>
      <p:bold r:id="rId50"/>
      <p:italic r:id="rId51"/>
      <p:boldItalic r:id="rId52"/>
    </p:embeddedFont>
    <p:embeddedFont>
      <p:font typeface="Helvetica Neue"/>
      <p:regular r:id="rId53"/>
      <p:bold r:id="rId54"/>
      <p:italic r:id="rId55"/>
      <p:boldItalic r:id="rId56"/>
    </p:embeddedFont>
    <p:embeddedFont>
      <p:font typeface="Helvetica Neue Light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90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90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boldItalic.fntdata"/><Relationship Id="rId42" Type="http://schemas.openxmlformats.org/officeDocument/2006/relationships/font" Target="fonts/Poppins-bold.fntdata"/><Relationship Id="rId41" Type="http://schemas.openxmlformats.org/officeDocument/2006/relationships/font" Target="fonts/Poppins-regular.fntdata"/><Relationship Id="rId44" Type="http://schemas.openxmlformats.org/officeDocument/2006/relationships/font" Target="fonts/Poppins-boldItalic.fntdata"/><Relationship Id="rId43" Type="http://schemas.openxmlformats.org/officeDocument/2006/relationships/font" Target="fonts/Poppins-italic.fntdata"/><Relationship Id="rId46" Type="http://schemas.openxmlformats.org/officeDocument/2006/relationships/font" Target="fonts/Montserrat-bold.fntdata"/><Relationship Id="rId45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boldItalic.fntdata"/><Relationship Id="rId47" Type="http://schemas.openxmlformats.org/officeDocument/2006/relationships/font" Target="fonts/Montserrat-italic.fntdata"/><Relationship Id="rId49" Type="http://schemas.openxmlformats.org/officeDocument/2006/relationships/font" Target="fonts/Poppins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ibreFranklin-italic.fntdata"/><Relationship Id="rId30" Type="http://schemas.openxmlformats.org/officeDocument/2006/relationships/font" Target="fonts/LibreFranklin-bold.fntdata"/><Relationship Id="rId33" Type="http://schemas.openxmlformats.org/officeDocument/2006/relationships/font" Target="fonts/Roboto-regular.fntdata"/><Relationship Id="rId32" Type="http://schemas.openxmlformats.org/officeDocument/2006/relationships/font" Target="fonts/LibreFranklin-boldItalic.fntdata"/><Relationship Id="rId35" Type="http://schemas.openxmlformats.org/officeDocument/2006/relationships/font" Target="fonts/Roboto-italic.fntdata"/><Relationship Id="rId34" Type="http://schemas.openxmlformats.org/officeDocument/2006/relationships/font" Target="fonts/Roboto-bold.fntdata"/><Relationship Id="rId37" Type="http://schemas.openxmlformats.org/officeDocument/2006/relationships/font" Target="fonts/RobotoMedium-regular.fntdata"/><Relationship Id="rId36" Type="http://schemas.openxmlformats.org/officeDocument/2006/relationships/font" Target="fonts/Roboto-boldItalic.fntdata"/><Relationship Id="rId39" Type="http://schemas.openxmlformats.org/officeDocument/2006/relationships/font" Target="fonts/RobotoMedium-italic.fntdata"/><Relationship Id="rId38" Type="http://schemas.openxmlformats.org/officeDocument/2006/relationships/font" Target="fonts/RobotoMedium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Light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Black-boldItalic.fntdata"/><Relationship Id="rId27" Type="http://schemas.openxmlformats.org/officeDocument/2006/relationships/font" Target="fonts/RobotoBlack-bold.fntdata"/><Relationship Id="rId29" Type="http://schemas.openxmlformats.org/officeDocument/2006/relationships/font" Target="fonts/LibreFranklin-regular.fntdata"/><Relationship Id="rId51" Type="http://schemas.openxmlformats.org/officeDocument/2006/relationships/font" Target="fonts/PoppinsMedium-italic.fntdata"/><Relationship Id="rId50" Type="http://schemas.openxmlformats.org/officeDocument/2006/relationships/font" Target="fonts/PoppinsMedium-bold.fntdata"/><Relationship Id="rId53" Type="http://schemas.openxmlformats.org/officeDocument/2006/relationships/font" Target="fonts/HelveticaNeue-regular.fntdata"/><Relationship Id="rId52" Type="http://schemas.openxmlformats.org/officeDocument/2006/relationships/font" Target="fonts/PoppinsMedium-boldItalic.fntdata"/><Relationship Id="rId11" Type="http://schemas.openxmlformats.org/officeDocument/2006/relationships/slide" Target="slides/slide6.xml"/><Relationship Id="rId55" Type="http://schemas.openxmlformats.org/officeDocument/2006/relationships/font" Target="fonts/HelveticaNeue-italic.fntdata"/><Relationship Id="rId10" Type="http://schemas.openxmlformats.org/officeDocument/2006/relationships/slide" Target="slides/slide5.xml"/><Relationship Id="rId54" Type="http://schemas.openxmlformats.org/officeDocument/2006/relationships/font" Target="fonts/HelveticaNeue-bold.fntdata"/><Relationship Id="rId13" Type="http://schemas.openxmlformats.org/officeDocument/2006/relationships/slide" Target="slides/slide8.xml"/><Relationship Id="rId57" Type="http://schemas.openxmlformats.org/officeDocument/2006/relationships/font" Target="fonts/HelveticaNeueLight-regular.fntdata"/><Relationship Id="rId12" Type="http://schemas.openxmlformats.org/officeDocument/2006/relationships/slide" Target="slides/slide7.xml"/><Relationship Id="rId56" Type="http://schemas.openxmlformats.org/officeDocument/2006/relationships/font" Target="fonts/HelveticaNeue-boldItalic.fntdata"/><Relationship Id="rId15" Type="http://schemas.openxmlformats.org/officeDocument/2006/relationships/slide" Target="slides/slide10.xml"/><Relationship Id="rId59" Type="http://schemas.openxmlformats.org/officeDocument/2006/relationships/font" Target="fonts/HelveticaNeueLight-italic.fntdata"/><Relationship Id="rId14" Type="http://schemas.openxmlformats.org/officeDocument/2006/relationships/slide" Target="slides/slide9.xml"/><Relationship Id="rId58" Type="http://schemas.openxmlformats.org/officeDocument/2006/relationships/font" Target="fonts/HelveticaNeueLight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b994a55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b994a55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3a5521fc7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3a5521fc7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3a5521fc7e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3a5521fc7e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a5521fc7e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a5521fc7e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3a5521fc7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3a5521fc7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a5521fc7e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3a5521fc7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3a5521fc7e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3a5521fc7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359ccd8d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1359ccd8d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1359ccd8d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1359ccd8d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3a5521fc7e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3a5521fc7e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3a5521fc7e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3a5521fc7e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741728c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741728c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3a5521fc7e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3a5521fc7e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359ccd8d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1359ccd8d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359ccd8d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1359ccd8d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3b26710ec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3b26710ec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1359ccd8d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1359ccd8d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1362ca82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1362ca82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359ccd8d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1359ccd8d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a5521fc7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a5521fc7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a5521fc7e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a5521fc7e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12" y="0"/>
            <a:ext cx="3490500" cy="5143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 txBox="1"/>
          <p:nvPr>
            <p:ph type="title"/>
          </p:nvPr>
        </p:nvSpPr>
        <p:spPr>
          <a:xfrm>
            <a:off x="482600" y="589787"/>
            <a:ext cx="26382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Bookman Old Style"/>
              <a:buNone/>
              <a:defRPr b="0" sz="27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4094238" y="609599"/>
            <a:ext cx="44463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2" type="body"/>
          </p:nvPr>
        </p:nvSpPr>
        <p:spPr>
          <a:xfrm>
            <a:off x="482599" y="2282288"/>
            <a:ext cx="2638200" cy="22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4pPr>
            <a:lvl5pPr indent="-22860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5pPr>
            <a:lvl6pPr indent="-2286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82598" y="4834890"/>
            <a:ext cx="263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4094237" y="4834890"/>
            <a:ext cx="400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245187" y="4835128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6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rtl="0" algn="l">
              <a:spcBef>
                <a:spcPts val="0"/>
              </a:spcBef>
              <a:buNone/>
              <a:defRPr b="0" i="0" sz="6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rtl="0" algn="l">
              <a:spcBef>
                <a:spcPts val="0"/>
              </a:spcBef>
              <a:buNone/>
              <a:defRPr b="0" i="0" sz="6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rtl="0" algn="l">
              <a:spcBef>
                <a:spcPts val="0"/>
              </a:spcBef>
              <a:buNone/>
              <a:defRPr b="0" i="0" sz="6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rtl="0" algn="l">
              <a:spcBef>
                <a:spcPts val="0"/>
              </a:spcBef>
              <a:buNone/>
              <a:defRPr b="0" i="0" sz="6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rtl="0" algn="l">
              <a:spcBef>
                <a:spcPts val="0"/>
              </a:spcBef>
              <a:buNone/>
              <a:defRPr b="0" i="0" sz="6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rtl="0" algn="l">
              <a:spcBef>
                <a:spcPts val="0"/>
              </a:spcBef>
              <a:buNone/>
              <a:defRPr b="0" i="0" sz="6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rtl="0" algn="l">
              <a:spcBef>
                <a:spcPts val="0"/>
              </a:spcBef>
              <a:buNone/>
              <a:defRPr b="0" i="0" sz="6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rtl="0" algn="l">
              <a:spcBef>
                <a:spcPts val="0"/>
              </a:spcBef>
              <a:buNone/>
              <a:defRPr b="0" i="0" sz="6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822960" y="1590675"/>
            <a:ext cx="3480000" cy="2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2" type="body"/>
          </p:nvPr>
        </p:nvSpPr>
        <p:spPr>
          <a:xfrm>
            <a:off x="4886958" y="1590675"/>
            <a:ext cx="3480000" cy="2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0" type="dt"/>
          </p:nvPr>
        </p:nvSpPr>
        <p:spPr>
          <a:xfrm>
            <a:off x="6163819" y="4835128"/>
            <a:ext cx="19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7" name="Google Shape;67;p15"/>
          <p:cNvSpPr txBox="1"/>
          <p:nvPr>
            <p:ph idx="11" type="ftr"/>
          </p:nvPr>
        </p:nvSpPr>
        <p:spPr>
          <a:xfrm>
            <a:off x="822959" y="4835128"/>
            <a:ext cx="511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245187" y="4835128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822960" y="1581151"/>
            <a:ext cx="7543800" cy="28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6163819" y="4835128"/>
            <a:ext cx="19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3" name="Google Shape;73;p16"/>
          <p:cNvSpPr txBox="1"/>
          <p:nvPr>
            <p:ph idx="11" type="ftr"/>
          </p:nvPr>
        </p:nvSpPr>
        <p:spPr>
          <a:xfrm>
            <a:off x="822959" y="4835128"/>
            <a:ext cx="511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8245187" y="4835128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 1">
  <p:cSld name="OBJECT_WITH_CAPTION_TEXT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Char char="■"/>
              <a:defRPr sz="1500"/>
            </a:lvl9pPr>
          </a:lstStyle>
          <a:p/>
        </p:txBody>
      </p:sp>
      <p:sp>
        <p:nvSpPr>
          <p:cNvPr id="78" name="Google Shape;78;p17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79" name="Google Shape;79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0" name="Google Shape;80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1" name="Google Shape;81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27.pn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hyperlink" Target="https://en.wikipedia.org/wiki/Power_spectrum" TargetMode="External"/><Relationship Id="rId9" Type="http://schemas.openxmlformats.org/officeDocument/2006/relationships/image" Target="../media/image30.png"/><Relationship Id="rId5" Type="http://schemas.openxmlformats.org/officeDocument/2006/relationships/hyperlink" Target="https://en.wikipedia.org/wiki/Cosine_transform" TargetMode="External"/><Relationship Id="rId6" Type="http://schemas.openxmlformats.org/officeDocument/2006/relationships/hyperlink" Target="https://en.wikipedia.org/wiki/Power_spectrum" TargetMode="External"/><Relationship Id="rId7" Type="http://schemas.openxmlformats.org/officeDocument/2006/relationships/hyperlink" Target="https://en.wikipedia.org/wiki/Nonlinear_system" TargetMode="External"/><Relationship Id="rId8" Type="http://schemas.openxmlformats.org/officeDocument/2006/relationships/hyperlink" Target="https://en.wikipedia.org/wiki/Mel_scale" TargetMode="External"/></Relationships>
</file>

<file path=ppt/slides/_rels/slide14.xml.rels><?xml version="1.0" encoding="UTF-8" standalone="yes"?><Relationships xmlns="http://schemas.openxmlformats.org/package/2006/relationships"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hyperlink" Target="https://en.wikipedia.org/wiki/Power_spectrum" TargetMode="External"/><Relationship Id="rId9" Type="http://schemas.openxmlformats.org/officeDocument/2006/relationships/image" Target="../media/image26.png"/><Relationship Id="rId5" Type="http://schemas.openxmlformats.org/officeDocument/2006/relationships/hyperlink" Target="https://en.wikipedia.org/wiki/Cosine_transform" TargetMode="External"/><Relationship Id="rId6" Type="http://schemas.openxmlformats.org/officeDocument/2006/relationships/hyperlink" Target="https://en.wikipedia.org/wiki/Power_spectrum" TargetMode="External"/><Relationship Id="rId7" Type="http://schemas.openxmlformats.org/officeDocument/2006/relationships/hyperlink" Target="https://en.wikipedia.org/wiki/Nonlinear_system" TargetMode="External"/><Relationship Id="rId8" Type="http://schemas.openxmlformats.org/officeDocument/2006/relationships/hyperlink" Target="https://en.wikipedia.org/wiki/Mel_scale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38.png"/><Relationship Id="rId5" Type="http://schemas.openxmlformats.org/officeDocument/2006/relationships/image" Target="../media/image29.png"/><Relationship Id="rId6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Relationship Id="rId5" Type="http://schemas.openxmlformats.org/officeDocument/2006/relationships/image" Target="../media/image28.png"/><Relationship Id="rId6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Relationship Id="rId6" Type="http://schemas.openxmlformats.org/officeDocument/2006/relationships/image" Target="../media/image32.png"/><Relationship Id="rId7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33.png"/><Relationship Id="rId5" Type="http://schemas.openxmlformats.org/officeDocument/2006/relationships/image" Target="../media/image4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37.png"/><Relationship Id="rId5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hyperlink" Target="https://web.stanford.edu/class/cs224n/reports/final_reports/report043.pdf" TargetMode="External"/><Relationship Id="rId9" Type="http://schemas.openxmlformats.org/officeDocument/2006/relationships/image" Target="../media/image42.jpg"/><Relationship Id="rId5" Type="http://schemas.openxmlformats.org/officeDocument/2006/relationships/hyperlink" Target="https://numpy.org/doc/stable/reference/routines.fft.html" TargetMode="External"/><Relationship Id="rId6" Type="http://schemas.openxmlformats.org/officeDocument/2006/relationships/hyperlink" Target="https://github.com/RoccoJay/Audio_to_Emotion" TargetMode="External"/><Relationship Id="rId7" Type="http://schemas.openxmlformats.org/officeDocument/2006/relationships/hyperlink" Target="https://github.com/gastryphon/Speech-Recognition---Final-Project" TargetMode="External"/><Relationship Id="rId8" Type="http://schemas.openxmlformats.org/officeDocument/2006/relationships/hyperlink" Target="https://zenodo.org/record/1188976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7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hyperlink" Target="http://drive.google.com/file/d/1JrVlj0S9pyCe4YZswOIYd1BbnlKybvGG/view" TargetMode="External"/><Relationship Id="rId6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hyperlink" Target="http://drive.google.com/file/d/1uE3WcROMehIvQ_F6k-Tlqw72q8XYV8rA/view" TargetMode="External"/><Relationship Id="rId6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3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/>
        </p:nvSpPr>
        <p:spPr>
          <a:xfrm>
            <a:off x="299800" y="569275"/>
            <a:ext cx="1933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JUL</a:t>
            </a:r>
            <a:r>
              <a:rPr lang="en">
                <a:solidFill>
                  <a:srgbClr val="FF99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, 8th  | PARIS</a:t>
            </a:r>
            <a:endParaRPr>
              <a:solidFill>
                <a:srgbClr val="FF99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8" name="Google Shape;88;p18"/>
          <p:cNvSpPr txBox="1"/>
          <p:nvPr/>
        </p:nvSpPr>
        <p:spPr>
          <a:xfrm>
            <a:off x="1971600" y="1418900"/>
            <a:ext cx="5200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Speech Emotion Recognition</a:t>
            </a:r>
            <a:endParaRPr b="1" sz="59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" name="Google Shape;89;p18"/>
          <p:cNvSpPr txBox="1"/>
          <p:nvPr/>
        </p:nvSpPr>
        <p:spPr>
          <a:xfrm>
            <a:off x="4093025" y="3684300"/>
            <a:ext cx="491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Natanael PITOUN</a:t>
            </a:r>
            <a:endParaRPr sz="2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6592625" y="4578750"/>
            <a:ext cx="2418600" cy="431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99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DAFT NOV21</a:t>
            </a:r>
            <a:endParaRPr sz="1600">
              <a:solidFill>
                <a:srgbClr val="FF99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345854"/>
            <a:ext cx="2767850" cy="1549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/>
        </p:nvSpPr>
        <p:spPr>
          <a:xfrm>
            <a:off x="671250" y="1221000"/>
            <a:ext cx="46587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71" name="Google Shape;171;p27"/>
          <p:cNvSpPr txBox="1"/>
          <p:nvPr/>
        </p:nvSpPr>
        <p:spPr>
          <a:xfrm>
            <a:off x="561000" y="428225"/>
            <a:ext cx="73308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Preprocessing</a:t>
            </a: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: Pre-Emphasis</a:t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2" name="Google Shape;172;p27"/>
          <p:cNvSpPr txBox="1"/>
          <p:nvPr/>
        </p:nvSpPr>
        <p:spPr>
          <a:xfrm>
            <a:off x="561000" y="805500"/>
            <a:ext cx="3136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94E52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amplify high frequencies</a:t>
            </a:r>
            <a:endParaRPr sz="15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7600" y="1137250"/>
            <a:ext cx="6928799" cy="364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/>
        </p:nvSpPr>
        <p:spPr>
          <a:xfrm>
            <a:off x="671250" y="1221000"/>
            <a:ext cx="46587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79" name="Google Shape;179;p28"/>
          <p:cNvSpPr txBox="1"/>
          <p:nvPr/>
        </p:nvSpPr>
        <p:spPr>
          <a:xfrm>
            <a:off x="561000" y="428225"/>
            <a:ext cx="73308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Preprocessing</a:t>
            </a: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: Framing</a:t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0" name="Google Shape;180;p28"/>
          <p:cNvSpPr txBox="1"/>
          <p:nvPr/>
        </p:nvSpPr>
        <p:spPr>
          <a:xfrm>
            <a:off x="1015650" y="1044613"/>
            <a:ext cx="7112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Roboto Medium"/>
                <a:ea typeface="Roboto Medium"/>
                <a:cs typeface="Roboto Medium"/>
                <a:sym typeface="Roboto Medium"/>
              </a:rPr>
              <a:t>A frame contains amplitude (loudness) information at a point in time. Here we take snapshots every x seconds and make them overlap by 50%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Roboto Medium"/>
                <a:ea typeface="Roboto Medium"/>
                <a:cs typeface="Roboto Medium"/>
                <a:sym typeface="Roboto Medium"/>
              </a:rPr>
              <a:t>Helps make the final data more ‘compact’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875" y="2136525"/>
            <a:ext cx="8096250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/>
        </p:nvSpPr>
        <p:spPr>
          <a:xfrm>
            <a:off x="671250" y="1221000"/>
            <a:ext cx="46587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87" name="Google Shape;187;p29"/>
          <p:cNvSpPr txBox="1"/>
          <p:nvPr/>
        </p:nvSpPr>
        <p:spPr>
          <a:xfrm>
            <a:off x="561000" y="428225"/>
            <a:ext cx="65727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Preprocessing: The Fourier Transform</a:t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8" name="Google Shape;188;p29"/>
          <p:cNvSpPr txBox="1"/>
          <p:nvPr/>
        </p:nvSpPr>
        <p:spPr>
          <a:xfrm>
            <a:off x="503575" y="1743063"/>
            <a:ext cx="2150100" cy="20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mathematical formula that allows us to decompose a signal into it’s individual frequencies and the frequency’s amplitude.</a:t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9" name="Google Shape;189;p29"/>
          <p:cNvPicPr preferRelativeResize="0"/>
          <p:nvPr/>
        </p:nvPicPr>
        <p:blipFill rotWithShape="1">
          <a:blip r:embed="rId4">
            <a:alphaModFix/>
          </a:blip>
          <a:srcRect b="0" l="0" r="0" t="9379"/>
          <a:stretch/>
        </p:blipFill>
        <p:spPr>
          <a:xfrm>
            <a:off x="2711100" y="922325"/>
            <a:ext cx="5936873" cy="357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 rotWithShape="1">
          <a:blip r:embed="rId5">
            <a:alphaModFix/>
          </a:blip>
          <a:srcRect b="0" l="0" r="0" t="26943"/>
          <a:stretch/>
        </p:blipFill>
        <p:spPr>
          <a:xfrm>
            <a:off x="2380950" y="4569900"/>
            <a:ext cx="3649950" cy="22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/>
        </p:nvSpPr>
        <p:spPr>
          <a:xfrm>
            <a:off x="561000" y="1221000"/>
            <a:ext cx="25290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“ A representation of the short-term </a:t>
            </a:r>
            <a:r>
              <a:rPr lang="en" sz="15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Roboto Medium"/>
                <a:ea typeface="Roboto Medium"/>
                <a:cs typeface="Roboto Medium"/>
                <a:sym typeface="Roboto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power spectrum</a:t>
            </a: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 for a sound, based on a </a:t>
            </a:r>
            <a:r>
              <a:rPr lang="en" sz="15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Roboto Medium"/>
                <a:ea typeface="Roboto Medium"/>
                <a:cs typeface="Roboto Medium"/>
                <a:sym typeface="Roboto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linear cosine transform</a:t>
            </a: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 of a </a:t>
            </a:r>
            <a:r>
              <a:rPr lang="en" sz="15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Roboto Medium"/>
                <a:ea typeface="Roboto Medium"/>
                <a:cs typeface="Roboto Medium"/>
                <a:sym typeface="Roboto Medium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log power spectrum</a:t>
            </a: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 on a </a:t>
            </a:r>
            <a:r>
              <a:rPr lang="en" sz="15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Roboto Medium"/>
                <a:ea typeface="Roboto Medium"/>
                <a:cs typeface="Roboto Medium"/>
                <a:sym typeface="Roboto Medium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nonlinear</a:t>
            </a: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" sz="15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Roboto Medium"/>
                <a:ea typeface="Roboto Medium"/>
                <a:cs typeface="Roboto Medium"/>
                <a:sym typeface="Roboto Medium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mel scale</a:t>
            </a: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 of frequency ”.....</a:t>
            </a:r>
            <a:endParaRPr sz="1500">
              <a:solidFill>
                <a:srgbClr val="202122"/>
              </a:solidFill>
              <a:highlight>
                <a:srgbClr val="FFFFFF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2122"/>
              </a:solidFill>
              <a:highlight>
                <a:srgbClr val="FFFFFF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= One of the features the literature </a:t>
            </a: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considers</a:t>
            </a: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 important in emotion reading</a:t>
            </a:r>
            <a:endParaRPr sz="1500">
              <a:solidFill>
                <a:srgbClr val="202122"/>
              </a:solidFill>
              <a:highlight>
                <a:srgbClr val="FFFFFF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6" name="Google Shape;196;p30"/>
          <p:cNvSpPr txBox="1"/>
          <p:nvPr/>
        </p:nvSpPr>
        <p:spPr>
          <a:xfrm>
            <a:off x="561000" y="428225"/>
            <a:ext cx="82155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The Features: </a:t>
            </a:r>
            <a:r>
              <a:rPr b="1" lang="en" sz="2300">
                <a:solidFill>
                  <a:srgbClr val="2DC5FA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Mel-frequency cepstral coefficients (MFCCs)</a:t>
            </a:r>
            <a:endParaRPr b="1" sz="2300">
              <a:solidFill>
                <a:srgbClr val="2DC5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7" name="Google Shape;197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71075" y="987925"/>
            <a:ext cx="5292850" cy="37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0"/>
          <p:cNvPicPr preferRelativeResize="0"/>
          <p:nvPr/>
        </p:nvPicPr>
        <p:blipFill rotWithShape="1">
          <a:blip r:embed="rId10">
            <a:alphaModFix/>
          </a:blip>
          <a:srcRect b="0" l="0" r="0" t="15390"/>
          <a:stretch/>
        </p:blipFill>
        <p:spPr>
          <a:xfrm>
            <a:off x="561000" y="4468625"/>
            <a:ext cx="8215500" cy="2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/>
        </p:nvSpPr>
        <p:spPr>
          <a:xfrm>
            <a:off x="561000" y="1221000"/>
            <a:ext cx="25290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“ A representation of the short-term </a:t>
            </a:r>
            <a:r>
              <a:rPr lang="en" sz="15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Roboto Medium"/>
                <a:ea typeface="Roboto Medium"/>
                <a:cs typeface="Roboto Medium"/>
                <a:sym typeface="Roboto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power spectrum</a:t>
            </a: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 for a sound, based on a </a:t>
            </a:r>
            <a:r>
              <a:rPr lang="en" sz="15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Roboto Medium"/>
                <a:ea typeface="Roboto Medium"/>
                <a:cs typeface="Roboto Medium"/>
                <a:sym typeface="Roboto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linear cosine transform</a:t>
            </a: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 of a </a:t>
            </a:r>
            <a:r>
              <a:rPr lang="en" sz="15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Roboto Medium"/>
                <a:ea typeface="Roboto Medium"/>
                <a:cs typeface="Roboto Medium"/>
                <a:sym typeface="Roboto Medium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log power spectrum</a:t>
            </a: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 on a </a:t>
            </a:r>
            <a:r>
              <a:rPr lang="en" sz="15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Roboto Medium"/>
                <a:ea typeface="Roboto Medium"/>
                <a:cs typeface="Roboto Medium"/>
                <a:sym typeface="Roboto Medium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nonlinear</a:t>
            </a: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" sz="15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Roboto Medium"/>
                <a:ea typeface="Roboto Medium"/>
                <a:cs typeface="Roboto Medium"/>
                <a:sym typeface="Roboto Medium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mel scale</a:t>
            </a: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 of frequency ”.....</a:t>
            </a:r>
            <a:endParaRPr sz="1500">
              <a:solidFill>
                <a:srgbClr val="202122"/>
              </a:solidFill>
              <a:highlight>
                <a:srgbClr val="FFFFFF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2122"/>
              </a:solidFill>
              <a:highlight>
                <a:srgbClr val="FFFFFF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2122"/>
              </a:solidFill>
              <a:highlight>
                <a:srgbClr val="FFFFFF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= One of the features the literatre considers important in emotion reading</a:t>
            </a:r>
            <a:endParaRPr sz="1500">
              <a:solidFill>
                <a:srgbClr val="202122"/>
              </a:solidFill>
              <a:highlight>
                <a:srgbClr val="FFFFFF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4" name="Google Shape;204;p31"/>
          <p:cNvSpPr txBox="1"/>
          <p:nvPr/>
        </p:nvSpPr>
        <p:spPr>
          <a:xfrm>
            <a:off x="561000" y="428225"/>
            <a:ext cx="82155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The Features: </a:t>
            </a:r>
            <a:r>
              <a:rPr b="1" lang="en" sz="2300">
                <a:solidFill>
                  <a:srgbClr val="2DC5FA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Mel-frequency cepstral coefficients (MFCCs)</a:t>
            </a:r>
            <a:endParaRPr b="1" sz="2300">
              <a:solidFill>
                <a:srgbClr val="2DC5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5" name="Google Shape;205;p31"/>
          <p:cNvPicPr preferRelativeResize="0"/>
          <p:nvPr/>
        </p:nvPicPr>
        <p:blipFill rotWithShape="1">
          <a:blip r:embed="rId9">
            <a:alphaModFix/>
          </a:blip>
          <a:srcRect b="10760" l="8296" r="6350" t="7165"/>
          <a:stretch/>
        </p:blipFill>
        <p:spPr>
          <a:xfrm>
            <a:off x="4319375" y="1138925"/>
            <a:ext cx="4457125" cy="32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30475" y="4466525"/>
            <a:ext cx="7283049" cy="25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/>
        </p:nvSpPr>
        <p:spPr>
          <a:xfrm>
            <a:off x="561000" y="1221000"/>
            <a:ext cx="25290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2122"/>
              </a:solidFill>
              <a:highlight>
                <a:srgbClr val="FFFFFF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2" name="Google Shape;212;p32"/>
          <p:cNvSpPr txBox="1"/>
          <p:nvPr/>
        </p:nvSpPr>
        <p:spPr>
          <a:xfrm>
            <a:off x="561000" y="428225"/>
            <a:ext cx="82155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DC5FA"/>
                </a:solidFill>
                <a:latin typeface="Roboto Black"/>
                <a:ea typeface="Roboto Black"/>
                <a:cs typeface="Roboto Black"/>
                <a:sym typeface="Roboto Black"/>
              </a:rPr>
              <a:t>The Features: </a:t>
            </a:r>
            <a:r>
              <a:rPr lang="en" sz="2300">
                <a:solidFill>
                  <a:srgbClr val="2DC5FA"/>
                </a:solidFill>
                <a:highlight>
                  <a:srgbClr val="FCFCFC"/>
                </a:highlight>
                <a:latin typeface="Roboto Black"/>
                <a:ea typeface="Roboto Black"/>
                <a:cs typeface="Roboto Black"/>
                <a:sym typeface="Roboto Black"/>
              </a:rPr>
              <a:t>Chroma</a:t>
            </a:r>
            <a:endParaRPr sz="2300">
              <a:solidFill>
                <a:srgbClr val="2DC5FA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3" name="Google Shape;21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3975" y="1112126"/>
            <a:ext cx="5226901" cy="26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2"/>
          <p:cNvPicPr preferRelativeResize="0"/>
          <p:nvPr/>
        </p:nvPicPr>
        <p:blipFill rotWithShape="1">
          <a:blip r:embed="rId5">
            <a:alphaModFix/>
          </a:blip>
          <a:srcRect b="10214" l="15268" r="11850" t="8399"/>
          <a:stretch/>
        </p:blipFill>
        <p:spPr>
          <a:xfrm>
            <a:off x="379561" y="1796250"/>
            <a:ext cx="3192477" cy="26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40700" y="4468625"/>
            <a:ext cx="5870175" cy="2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2"/>
          <p:cNvSpPr txBox="1"/>
          <p:nvPr/>
        </p:nvSpPr>
        <p:spPr>
          <a:xfrm>
            <a:off x="493950" y="964950"/>
            <a:ext cx="2963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CFCF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 linear transformation matrix to project FFT bins onto </a:t>
            </a:r>
            <a:r>
              <a:rPr b="1" lang="en">
                <a:solidFill>
                  <a:schemeClr val="dk1"/>
                </a:solidFill>
                <a:highlight>
                  <a:srgbClr val="F1C40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chroma</a:t>
            </a:r>
            <a:r>
              <a:rPr lang="en">
                <a:solidFill>
                  <a:schemeClr val="dk1"/>
                </a:solidFill>
                <a:highlight>
                  <a:srgbClr val="FCFCF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bins (</a:t>
            </a:r>
            <a:r>
              <a:rPr lang="en">
                <a:solidFill>
                  <a:schemeClr val="dk1"/>
                </a:solidFill>
                <a:highlight>
                  <a:srgbClr val="FCFCF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i.e. </a:t>
            </a:r>
            <a:r>
              <a:rPr lang="en">
                <a:solidFill>
                  <a:schemeClr val="dk1"/>
                </a:solidFill>
                <a:highlight>
                  <a:srgbClr val="FCFCF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pitch classes)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/>
          <p:nvPr/>
        </p:nvSpPr>
        <p:spPr>
          <a:xfrm>
            <a:off x="671250" y="922325"/>
            <a:ext cx="46587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22" name="Google Shape;222;p33"/>
          <p:cNvSpPr txBox="1"/>
          <p:nvPr/>
        </p:nvSpPr>
        <p:spPr>
          <a:xfrm>
            <a:off x="871150" y="439700"/>
            <a:ext cx="48792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.. Some More EDA …</a:t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23" name="Google Shape;22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5815" y="1282425"/>
            <a:ext cx="2472360" cy="303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1578" y="1114409"/>
            <a:ext cx="2530650" cy="932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250" y="3754850"/>
            <a:ext cx="5343511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3"/>
          <p:cNvSpPr txBox="1"/>
          <p:nvPr/>
        </p:nvSpPr>
        <p:spPr>
          <a:xfrm>
            <a:off x="6207650" y="758150"/>
            <a:ext cx="2228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No Missing values</a:t>
            </a:r>
            <a:endParaRPr b="1" sz="1500"/>
          </a:p>
        </p:txBody>
      </p:sp>
      <p:sp>
        <p:nvSpPr>
          <p:cNvPr id="227" name="Google Shape;227;p33"/>
          <p:cNvSpPr txBox="1"/>
          <p:nvPr/>
        </p:nvSpPr>
        <p:spPr>
          <a:xfrm>
            <a:off x="671250" y="2217050"/>
            <a:ext cx="4879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We have </a:t>
            </a:r>
            <a:r>
              <a:rPr b="1" lang="en" sz="1500"/>
              <a:t>2452</a:t>
            </a:r>
            <a:r>
              <a:rPr lang="en" sz="1500"/>
              <a:t> Sang &amp; Spoken Sentences with </a:t>
            </a:r>
            <a:r>
              <a:rPr b="1" lang="en" sz="1500"/>
              <a:t>1 Emotion column</a:t>
            </a:r>
            <a:r>
              <a:rPr lang="en" sz="1500"/>
              <a:t> (encoded in integers) &amp; </a:t>
            </a:r>
            <a:r>
              <a:rPr b="1" lang="en" sz="1500"/>
              <a:t>180 columns</a:t>
            </a:r>
            <a:r>
              <a:rPr lang="en" sz="1500"/>
              <a:t> representing our sound properties transformed into </a:t>
            </a:r>
            <a:r>
              <a:rPr b="1" lang="en" sz="1500"/>
              <a:t>arrays </a:t>
            </a:r>
            <a:r>
              <a:rPr lang="en" sz="1500"/>
              <a:t>(list of numbers)</a:t>
            </a:r>
            <a:endParaRPr sz="15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/>
        </p:nvSpPr>
        <p:spPr>
          <a:xfrm>
            <a:off x="671250" y="922325"/>
            <a:ext cx="46587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33" name="Google Shape;233;p34"/>
          <p:cNvSpPr txBox="1"/>
          <p:nvPr/>
        </p:nvSpPr>
        <p:spPr>
          <a:xfrm>
            <a:off x="753900" y="485650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Before &amp; After Scaling</a:t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34" name="Google Shape;23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250" y="1085013"/>
            <a:ext cx="4276746" cy="249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5925" y="922325"/>
            <a:ext cx="2483175" cy="30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3625" y="4130988"/>
            <a:ext cx="61886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27225" y="4388200"/>
            <a:ext cx="4075025" cy="3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4"/>
          <p:cNvSpPr txBox="1"/>
          <p:nvPr/>
        </p:nvSpPr>
        <p:spPr>
          <a:xfrm>
            <a:off x="5215275" y="579550"/>
            <a:ext cx="359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Standardizing all values to between 0:1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/>
        </p:nvSpPr>
        <p:spPr>
          <a:xfrm>
            <a:off x="393625" y="439725"/>
            <a:ext cx="75975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Now…. The Fun Part: 	Modelling		</a:t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4" name="Google Shape;244;p35"/>
          <p:cNvSpPr txBox="1"/>
          <p:nvPr/>
        </p:nvSpPr>
        <p:spPr>
          <a:xfrm>
            <a:off x="1470400" y="1700150"/>
            <a:ext cx="66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5"/>
          <p:cNvSpPr txBox="1"/>
          <p:nvPr/>
        </p:nvSpPr>
        <p:spPr>
          <a:xfrm>
            <a:off x="425025" y="1102800"/>
            <a:ext cx="6421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features, Many manipulations  … a lot of going back and forth between      running models and reprocessing sound to re-extract features with different filters and functions</a:t>
            </a:r>
            <a:endParaRPr/>
          </a:p>
        </p:txBody>
      </p:sp>
      <p:pic>
        <p:nvPicPr>
          <p:cNvPr id="246" name="Google Shape;24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438" y="2743676"/>
            <a:ext cx="8061126" cy="174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8199" y="1659025"/>
            <a:ext cx="2601675" cy="22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/>
        </p:nvSpPr>
        <p:spPr>
          <a:xfrm>
            <a:off x="393625" y="439725"/>
            <a:ext cx="75975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Modelling		</a:t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3" name="Google Shape;253;p36"/>
          <p:cNvSpPr txBox="1"/>
          <p:nvPr/>
        </p:nvSpPr>
        <p:spPr>
          <a:xfrm>
            <a:off x="1470400" y="1700150"/>
            <a:ext cx="66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6"/>
          <p:cNvSpPr txBox="1"/>
          <p:nvPr/>
        </p:nvSpPr>
        <p:spPr>
          <a:xfrm>
            <a:off x="677750" y="1432550"/>
            <a:ext cx="3561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models I have </a:t>
            </a:r>
            <a:r>
              <a:rPr lang="en"/>
              <a:t>considered</a:t>
            </a:r>
            <a:r>
              <a:rPr lang="en"/>
              <a:t> for this study: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Gaussian Classifier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MLP (Multi Layer Percetron)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Decision Tree Classifier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Logistic Regression Classifier</a:t>
            </a:r>
            <a:endParaRPr/>
          </a:p>
        </p:txBody>
      </p:sp>
      <p:pic>
        <p:nvPicPr>
          <p:cNvPr id="255" name="Google Shape;255;p36"/>
          <p:cNvPicPr preferRelativeResize="0"/>
          <p:nvPr/>
        </p:nvPicPr>
        <p:blipFill rotWithShape="1">
          <a:blip r:embed="rId4">
            <a:alphaModFix/>
          </a:blip>
          <a:srcRect b="6798" l="4895" r="10844" t="-2282"/>
          <a:stretch/>
        </p:blipFill>
        <p:spPr>
          <a:xfrm>
            <a:off x="4503075" y="1329150"/>
            <a:ext cx="4101023" cy="336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6"/>
          <p:cNvSpPr txBox="1"/>
          <p:nvPr/>
        </p:nvSpPr>
        <p:spPr>
          <a:xfrm>
            <a:off x="608825" y="3411775"/>
            <a:ext cx="379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Supervised Learning Models,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Since we knew what to test</a:t>
            </a:r>
            <a:endParaRPr/>
          </a:p>
        </p:txBody>
      </p:sp>
      <p:sp>
        <p:nvSpPr>
          <p:cNvPr id="257" name="Google Shape;257;p36"/>
          <p:cNvSpPr txBox="1"/>
          <p:nvPr/>
        </p:nvSpPr>
        <p:spPr>
          <a:xfrm>
            <a:off x="608825" y="3767875"/>
            <a:ext cx="399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/>
        </p:nvSpPr>
        <p:spPr>
          <a:xfrm>
            <a:off x="671250" y="829225"/>
            <a:ext cx="5577300" cy="3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Human Emotion Reading through Vocal Characteristics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●"/>
            </a:pPr>
            <a:r>
              <a:rPr lang="en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Being able to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recognize emotion</a:t>
            </a:r>
            <a:r>
              <a:rPr lang="en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in the context of increasing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distanced communications</a:t>
            </a:r>
            <a:r>
              <a:rPr lang="en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can:</a:t>
            </a:r>
            <a:endParaRPr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Bring valuable insight into the situation of the speaker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○"/>
            </a:pPr>
            <a:r>
              <a:rPr lang="en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the attitude towards the audience </a:t>
            </a:r>
            <a:endParaRPr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○"/>
            </a:pPr>
            <a:r>
              <a:rPr lang="en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Her view of the topic in question</a:t>
            </a:r>
            <a:endParaRPr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Fit a response/Approach to a target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Applications: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○"/>
            </a:pPr>
            <a:r>
              <a:rPr lang="en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Profiling</a:t>
            </a:r>
            <a:endParaRPr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○"/>
            </a:pPr>
            <a:r>
              <a:rPr lang="en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Customer</a:t>
            </a:r>
            <a:r>
              <a:rPr lang="en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satisfaction</a:t>
            </a:r>
            <a:endParaRPr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○"/>
            </a:pPr>
            <a:r>
              <a:rPr lang="en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Live Call Center Usage</a:t>
            </a:r>
            <a:endParaRPr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97" name="Google Shape;97;p19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GOAL / Business Case</a:t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5265309" y="1291766"/>
            <a:ext cx="4503301" cy="253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 txBox="1"/>
          <p:nvPr/>
        </p:nvSpPr>
        <p:spPr>
          <a:xfrm>
            <a:off x="393625" y="439725"/>
            <a:ext cx="75975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Best (Proved Result) with MLP</a:t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3" name="Google Shape;263;p37"/>
          <p:cNvSpPr txBox="1"/>
          <p:nvPr/>
        </p:nvSpPr>
        <p:spPr>
          <a:xfrm>
            <a:off x="1470400" y="1700150"/>
            <a:ext cx="66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7"/>
          <p:cNvSpPr txBox="1"/>
          <p:nvPr/>
        </p:nvSpPr>
        <p:spPr>
          <a:xfrm>
            <a:off x="425025" y="1102800"/>
            <a:ext cx="399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7"/>
          <p:cNvSpPr txBox="1"/>
          <p:nvPr/>
        </p:nvSpPr>
        <p:spPr>
          <a:xfrm>
            <a:off x="539900" y="1757575"/>
            <a:ext cx="278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7"/>
          <p:cNvSpPr txBox="1"/>
          <p:nvPr/>
        </p:nvSpPr>
        <p:spPr>
          <a:xfrm>
            <a:off x="312700" y="995100"/>
            <a:ext cx="4224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best here: the MLP with Gaussian &amp; LogReg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Neural Network model (works like a brain)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predicted: Happy Female &amp; Angry Male</a:t>
            </a:r>
            <a:endParaRPr/>
          </a:p>
        </p:txBody>
      </p:sp>
      <p:pic>
        <p:nvPicPr>
          <p:cNvPr id="267" name="Google Shape;26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088" y="1883475"/>
            <a:ext cx="3309380" cy="27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5950" y="1162975"/>
            <a:ext cx="4410726" cy="336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8"/>
          <p:cNvSpPr txBox="1"/>
          <p:nvPr/>
        </p:nvSpPr>
        <p:spPr>
          <a:xfrm>
            <a:off x="671250" y="968750"/>
            <a:ext cx="46587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74" name="Google Shape;274;p38"/>
          <p:cNvSpPr txBox="1"/>
          <p:nvPr/>
        </p:nvSpPr>
        <p:spPr>
          <a:xfrm>
            <a:off x="5732225" y="1045350"/>
            <a:ext cx="2874600" cy="22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I would now love to answer your questions.</a:t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Thank You</a:t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5" name="Google Shape;275;p38"/>
          <p:cNvSpPr txBox="1"/>
          <p:nvPr/>
        </p:nvSpPr>
        <p:spPr>
          <a:xfrm>
            <a:off x="461875" y="3607075"/>
            <a:ext cx="6582600" cy="11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https://web.stanford.edu/class/cs224n/reports/final_reports/report043.pdf</a:t>
            </a:r>
            <a:endParaRPr sz="1200" u="sng">
              <a:solidFill>
                <a:schemeClr val="hlink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https://numpy.org/doc/stable/reference/routines.fft.html</a:t>
            </a:r>
            <a:endParaRPr sz="1200" u="sng">
              <a:solidFill>
                <a:schemeClr val="hlink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https://github.com/RoccoJay/Audio_to_Emotion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Repo on </a:t>
            </a: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7"/>
              </a:rPr>
              <a:t>https://github.com/gastryphon/Speech-Recognition---Final-Project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RAVDESS Dataset from </a:t>
            </a:r>
            <a:r>
              <a:rPr lang="en" sz="1200" u="sng">
                <a:solidFill>
                  <a:srgbClr val="2A649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https://zenodo.org/record/1188976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6" name="Google Shape;276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1875" y="475300"/>
            <a:ext cx="4971677" cy="300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/>
        </p:nvSpPr>
        <p:spPr>
          <a:xfrm>
            <a:off x="481850" y="922325"/>
            <a:ext cx="47289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Poppins"/>
              <a:buChar char="●"/>
            </a:pPr>
            <a:r>
              <a:rPr b="1" lang="en" sz="13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Import the files and necessary libraries</a:t>
            </a:r>
            <a:endParaRPr b="1" sz="13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 Medium"/>
              <a:buChar char="○"/>
            </a:pPr>
            <a:r>
              <a:rPr lang="en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Librosa</a:t>
            </a:r>
            <a:endParaRPr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 Medium"/>
              <a:buChar char="○"/>
            </a:pPr>
            <a:r>
              <a:rPr lang="en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Good Ol’ Numpy, Pandas,..</a:t>
            </a:r>
            <a:endParaRPr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Char char="●"/>
            </a:pPr>
            <a:r>
              <a:rPr b="1" lang="en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Processing </a:t>
            </a:r>
            <a:r>
              <a:rPr b="1" lang="en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/ Extraction of valuable feature</a:t>
            </a:r>
            <a:endParaRPr b="1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Char char="○"/>
            </a:pPr>
            <a:r>
              <a:rPr lang="en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 this case, had to “make”  the data</a:t>
            </a:r>
            <a:endParaRPr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Char char="●"/>
            </a:pPr>
            <a:r>
              <a:rPr b="1" lang="en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EDA </a:t>
            </a:r>
            <a:r>
              <a:rPr lang="en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(Exploratory Data Analysis)</a:t>
            </a:r>
            <a:endParaRPr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Char char="●"/>
            </a:pPr>
            <a:r>
              <a:rPr b="1" lang="en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Modelling</a:t>
            </a:r>
            <a:endParaRPr b="1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Char char="●"/>
            </a:pPr>
            <a:r>
              <a:rPr b="1" lang="en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Tuning the models &amp; reprocessing</a:t>
            </a:r>
            <a:endParaRPr b="1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Char char="●"/>
            </a:pPr>
            <a:r>
              <a:rPr b="1" lang="en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REPEAT</a:t>
            </a:r>
            <a:endParaRPr b="1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829225" y="526675"/>
            <a:ext cx="36279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The Plan </a:t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5301325" y="1216250"/>
            <a:ext cx="291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6388" y="2663650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6925" y="805100"/>
            <a:ext cx="2280414" cy="8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9250" y="3160025"/>
            <a:ext cx="1409700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83300" y="1631748"/>
            <a:ext cx="2624550" cy="12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/>
        </p:nvSpPr>
        <p:spPr>
          <a:xfrm>
            <a:off x="448000" y="922325"/>
            <a:ext cx="6255300" cy="3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●"/>
            </a:pPr>
            <a:r>
              <a:rPr lang="en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Gender Equal Open Access Database (12/12)</a:t>
            </a:r>
            <a:endParaRPr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●"/>
            </a:pPr>
            <a:r>
              <a:rPr lang="en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Consist of </a:t>
            </a:r>
            <a:r>
              <a:rPr lang="en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.wav Audio Files arranged in Song/Speech folders </a:t>
            </a:r>
            <a:endParaRPr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and Actor# subfolders</a:t>
            </a:r>
            <a:endParaRPr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●"/>
            </a:pPr>
            <a:r>
              <a:rPr lang="en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Regular Speech and Songs by actors</a:t>
            </a:r>
            <a:endParaRPr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●"/>
            </a:pPr>
            <a:r>
              <a:rPr lang="en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8 Emotions: Neutral, Calm, Sadness, Happiness, Anger,</a:t>
            </a:r>
            <a:endParaRPr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		     Surprise, Disgust &amp; Joy </a:t>
            </a:r>
            <a:endParaRPr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Poppins Medium"/>
                <a:ea typeface="Poppins Medium"/>
                <a:cs typeface="Poppins Medium"/>
                <a:sym typeface="Poppins Medium"/>
              </a:rPr>
              <a:t>Two levels of emotional intensity (normal, strong) &amp; Neutral expression</a:t>
            </a:r>
            <a:endParaRPr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●"/>
            </a:pPr>
            <a:r>
              <a:rPr lang="en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Reliable data tested for those 8 different emotions by 247 individuals</a:t>
            </a:r>
            <a:endParaRPr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●"/>
            </a:pPr>
            <a:r>
              <a:rPr lang="en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The database includes video recordings (useful for Image/Sound  crossover studies)</a:t>
            </a:r>
            <a:endParaRPr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15" name="Google Shape;115;p21"/>
          <p:cNvSpPr txBox="1"/>
          <p:nvPr/>
        </p:nvSpPr>
        <p:spPr>
          <a:xfrm>
            <a:off x="561000" y="367600"/>
            <a:ext cx="77550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Ryerson Audio-Visual Database of Emotional Speech and Song (RAVDESS)</a:t>
            </a:r>
            <a:endParaRPr b="1" sz="1800">
              <a:solidFill>
                <a:srgbClr val="2DC5F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6" name="Google Shape;116;p21"/>
          <p:cNvSpPr txBox="1"/>
          <p:nvPr/>
        </p:nvSpPr>
        <p:spPr>
          <a:xfrm>
            <a:off x="5316000" y="6346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1"/>
          <p:cNvSpPr txBox="1"/>
          <p:nvPr/>
        </p:nvSpPr>
        <p:spPr>
          <a:xfrm>
            <a:off x="5301325" y="1216250"/>
            <a:ext cx="291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9980" y="1389263"/>
            <a:ext cx="2228320" cy="19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 title="03-01-02-01-02-02-08.wa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38650" y="3546363"/>
            <a:ext cx="1030800" cy="103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/>
        </p:nvSpPr>
        <p:spPr>
          <a:xfrm>
            <a:off x="671250" y="922325"/>
            <a:ext cx="6014400" cy="37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Let’s look at the information we have from the get go…</a:t>
            </a:r>
            <a:endParaRPr sz="15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8 elements can be extracted:</a:t>
            </a:r>
            <a:endParaRPr sz="15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2385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Roboto"/>
              <a:buAutoNum type="arabicPeriod"/>
            </a:pPr>
            <a:r>
              <a:rPr b="1" lang="en" sz="15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File type</a:t>
            </a: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Audio-only (03)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Roboto"/>
              <a:buAutoNum type="arabicPeriod"/>
            </a:pPr>
            <a:r>
              <a:rPr b="1" lang="en" sz="15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Song or Speech</a:t>
            </a: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(02)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Roboto"/>
              <a:buAutoNum type="arabicPeriod"/>
            </a:pPr>
            <a:r>
              <a:rPr b="1" lang="en" sz="15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Sentiment</a:t>
            </a: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Calm (01)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Roboto"/>
              <a:buAutoNum type="arabicPeriod"/>
            </a:pPr>
            <a:r>
              <a:rPr b="1" lang="en" sz="15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Intensity</a:t>
            </a: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Normal (01)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Roboto"/>
              <a:buAutoNum type="arabicPeriod"/>
            </a:pPr>
            <a:r>
              <a:rPr b="1" lang="en" sz="15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One of Two Statements</a:t>
            </a: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"kids" (02)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Roboto"/>
              <a:buAutoNum type="arabicPeriod"/>
            </a:pPr>
            <a:r>
              <a:rPr b="1" lang="en" sz="15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First or 2nd repetition</a:t>
            </a: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(01)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Roboto"/>
              <a:buAutoNum type="arabicPeriod"/>
            </a:pPr>
            <a:r>
              <a:rPr b="1" lang="en" sz="15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Actor Numbe</a:t>
            </a: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r: (12)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          </a:t>
            </a: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 sz="15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Gender </a:t>
            </a: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(induced): Male, as the actor ID number is uneven</a:t>
            </a:r>
            <a:endParaRPr sz="15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5" name="Google Shape;125;p22"/>
          <p:cNvSpPr txBox="1"/>
          <p:nvPr/>
        </p:nvSpPr>
        <p:spPr>
          <a:xfrm>
            <a:off x="561000" y="428225"/>
            <a:ext cx="80316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Initial Exploratory Data Analysis  </a:t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5405" y="1432538"/>
            <a:ext cx="3630295" cy="57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 txBox="1"/>
          <p:nvPr/>
        </p:nvSpPr>
        <p:spPr>
          <a:xfrm>
            <a:off x="4572000" y="2061500"/>
            <a:ext cx="4192800" cy="19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After Research, the most important for our purpose were selected to initiate our data: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Sentiment (our y -what we are testing for-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Gender (since the distinction can slightly improve accuracy score by explaining variations in tone)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9575" y="3738775"/>
            <a:ext cx="2320350" cy="94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/>
        </p:nvSpPr>
        <p:spPr>
          <a:xfrm>
            <a:off x="688075" y="979750"/>
            <a:ext cx="36594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After looping true the audio files.. Checking everything is in order</a:t>
            </a:r>
            <a:endParaRPr sz="15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34" name="Google Shape;134;p23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… EDA</a:t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25" y="1821400"/>
            <a:ext cx="3509250" cy="3001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0125" y="1821400"/>
            <a:ext cx="4491726" cy="280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/>
        </p:nvSpPr>
        <p:spPr>
          <a:xfrm>
            <a:off x="4928100" y="781150"/>
            <a:ext cx="3509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After some testing, Neutral &amp; Calm were dropped to retain the 6 basic human emotions according to Pr. Eckman, Phd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/>
        </p:nvSpPr>
        <p:spPr>
          <a:xfrm>
            <a:off x="671250" y="1221000"/>
            <a:ext cx="46587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43" name="Google Shape;143;p24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Feature Extraction</a:t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9238" y="2482300"/>
            <a:ext cx="6657975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4" title="03-02-02-01-02-02-13.wa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64750" y="465875"/>
            <a:ext cx="904825" cy="9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/>
          <p:nvPr/>
        </p:nvSpPr>
        <p:spPr>
          <a:xfrm flipH="1" rot="-5400000">
            <a:off x="4084413" y="1543400"/>
            <a:ext cx="865500" cy="766200"/>
          </a:xfrm>
          <a:prstGeom prst="stripedRightArrow">
            <a:avLst>
              <a:gd fmla="val 40029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4"/>
          <p:cNvSpPr txBox="1"/>
          <p:nvPr/>
        </p:nvSpPr>
        <p:spPr>
          <a:xfrm>
            <a:off x="815600" y="1114275"/>
            <a:ext cx="3136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edium"/>
                <a:ea typeface="Roboto Medium"/>
                <a:cs typeface="Roboto Medium"/>
                <a:sym typeface="Roboto Medium"/>
              </a:rPr>
              <a:t>How to go from sound to a bunch of numbers a computer can predict human emotion on?</a:t>
            </a:r>
            <a:endParaRPr sz="15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8" name="Google Shape;148;p24"/>
          <p:cNvSpPr txBox="1"/>
          <p:nvPr/>
        </p:nvSpPr>
        <p:spPr>
          <a:xfrm>
            <a:off x="5440200" y="1114275"/>
            <a:ext cx="3090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edium"/>
                <a:ea typeface="Roboto Medium"/>
                <a:cs typeface="Roboto Medium"/>
                <a:sym typeface="Roboto Medium"/>
              </a:rPr>
              <a:t>Unlike most tools &amp; models which need to understand the words, we want to capture the emotion</a:t>
            </a:r>
            <a:endParaRPr sz="15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/>
        </p:nvSpPr>
        <p:spPr>
          <a:xfrm>
            <a:off x="671250" y="1221000"/>
            <a:ext cx="46587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54" name="Google Shape;154;p25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Feature Extraction</a:t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09775" y="-356100"/>
            <a:ext cx="10021375" cy="59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5"/>
          <p:cNvSpPr txBox="1"/>
          <p:nvPr/>
        </p:nvSpPr>
        <p:spPr>
          <a:xfrm>
            <a:off x="11475" y="-538800"/>
            <a:ext cx="7409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…</a:t>
            </a: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Feature Extraction &amp; Preprocessing </a:t>
            </a:r>
            <a:endParaRPr/>
          </a:p>
        </p:txBody>
      </p:sp>
      <p:sp>
        <p:nvSpPr>
          <p:cNvPr id="157" name="Google Shape;157;p25"/>
          <p:cNvSpPr txBox="1"/>
          <p:nvPr/>
        </p:nvSpPr>
        <p:spPr>
          <a:xfrm>
            <a:off x="-314500" y="-68950"/>
            <a:ext cx="3875700" cy="59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“Prepping” the sound so the future values we get are more meaningful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 steps are usually involved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: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Pre-Emphasis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Framing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Hamming (not done to not risk losing features)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Feature extraction &amp; </a:t>
            </a: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The Fourier Transform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/>
        </p:nvSpPr>
        <p:spPr>
          <a:xfrm>
            <a:off x="561000" y="1221000"/>
            <a:ext cx="25290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2122"/>
              </a:solidFill>
              <a:highlight>
                <a:srgbClr val="FFFFFF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561000" y="428225"/>
            <a:ext cx="82155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DC5FA"/>
                </a:solidFill>
                <a:latin typeface="Roboto Black"/>
                <a:ea typeface="Roboto Black"/>
                <a:cs typeface="Roboto Black"/>
                <a:sym typeface="Roboto Black"/>
              </a:rPr>
              <a:t>Other Preprocessing Functions I have </a:t>
            </a:r>
            <a:r>
              <a:rPr lang="en" sz="2300">
                <a:solidFill>
                  <a:srgbClr val="2DC5FA"/>
                </a:solidFill>
                <a:latin typeface="Roboto Black"/>
                <a:ea typeface="Roboto Black"/>
                <a:cs typeface="Roboto Black"/>
                <a:sym typeface="Roboto Black"/>
              </a:rPr>
              <a:t>considered</a:t>
            </a:r>
            <a:endParaRPr sz="2300">
              <a:solidFill>
                <a:srgbClr val="2DC5FA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493950" y="964950"/>
            <a:ext cx="6375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CFCF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Despite the stretch and white noise being widely used in sound preprocessing, I did not find them useful for the purpose of determining emotion</a:t>
            </a:r>
            <a:endParaRPr>
              <a:solidFill>
                <a:schemeClr val="dk1"/>
              </a:solidFill>
              <a:highlight>
                <a:srgbClr val="FCFCFC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1275" y="1628575"/>
            <a:ext cx="6295225" cy="302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